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173393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76672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605575"/>
              <a:satOff val="15655"/>
              <a:lumOff val="22628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254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7AAA9"/>
              </a:solidFill>
              <a:prstDash val="solid"/>
              <a:miter lim="400000"/>
            </a:ln>
          </a:left>
          <a:right>
            <a:ln w="12700" cap="flat">
              <a:solidFill>
                <a:srgbClr val="A7AA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7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7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711200" y="2197100"/>
            <a:ext cx="115824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pc="-82" sz="82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711200" y="5334000"/>
            <a:ext cx="11582400" cy="1455526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Author and Date"/>
          <p:cNvSpPr txBox="1"/>
          <p:nvPr>
            <p:ph type="body" sz="quarter" idx="21" hasCustomPrompt="1"/>
          </p:nvPr>
        </p:nvSpPr>
        <p:spPr>
          <a:xfrm>
            <a:off x="711200" y="8410816"/>
            <a:ext cx="11582400" cy="429261"/>
          </a:xfrm>
          <a:prstGeom prst="rect">
            <a:avLst/>
          </a:prstGeom>
        </p:spPr>
        <p:txBody>
          <a:bodyPr/>
          <a:lstStyle>
            <a:lvl1pPr marL="0" indent="0" algn="ctr" defTabSz="587022">
              <a:lnSpc>
                <a:spcPct val="100000"/>
              </a:lnSpc>
              <a:spcBef>
                <a:spcPts val="0"/>
              </a:spcBef>
              <a:buSzTx/>
              <a:buNone/>
              <a:defRPr spc="-1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idx="1" hasCustomPrompt="1"/>
          </p:nvPr>
        </p:nvSpPr>
        <p:spPr>
          <a:xfrm>
            <a:off x="711200" y="2451100"/>
            <a:ext cx="11582400" cy="44450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711200" y="1926083"/>
            <a:ext cx="11582400" cy="415703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711200" y="562540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711200" y="7191692"/>
            <a:ext cx="115824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711200" y="2743200"/>
            <a:ext cx="11582400" cy="3619500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15009552_2264x1509.jpeg"/>
          <p:cNvSpPr/>
          <p:nvPr>
            <p:ph type="pic" sz="quarter" idx="21"/>
          </p:nvPr>
        </p:nvSpPr>
        <p:spPr>
          <a:xfrm>
            <a:off x="6598373" y="762000"/>
            <a:ext cx="5715001" cy="3809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740519873_3318x2212.jpeg"/>
          <p:cNvSpPr/>
          <p:nvPr>
            <p:ph type="pic" idx="22"/>
          </p:nvPr>
        </p:nvSpPr>
        <p:spPr>
          <a:xfrm>
            <a:off x="-2387600" y="762000"/>
            <a:ext cx="11887200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941297804_1296x1457.jpg"/>
          <p:cNvSpPr/>
          <p:nvPr>
            <p:ph type="pic" sz="half" idx="23"/>
          </p:nvPr>
        </p:nvSpPr>
        <p:spPr>
          <a:xfrm>
            <a:off x="6661873" y="3637404"/>
            <a:ext cx="5588001" cy="62821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6349238" y="91185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eg"/>
          <p:cNvSpPr/>
          <p:nvPr>
            <p:ph type="pic" idx="21"/>
          </p:nvPr>
        </p:nvSpPr>
        <p:spPr>
          <a:xfrm>
            <a:off x="558800" y="762000"/>
            <a:ext cx="11887200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eg"/>
          <p:cNvSpPr/>
          <p:nvPr>
            <p:ph type="pic" idx="21"/>
          </p:nvPr>
        </p:nvSpPr>
        <p:spPr>
          <a:xfrm>
            <a:off x="-1320800" y="-596900"/>
            <a:ext cx="15633700" cy="104224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711200" y="2197100"/>
            <a:ext cx="115824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pc="-82" sz="82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711200" y="5334000"/>
            <a:ext cx="11582400" cy="145715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8" sz="38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711200" y="8407400"/>
            <a:ext cx="11582400" cy="429260"/>
          </a:xfrm>
          <a:prstGeom prst="rect">
            <a:avLst/>
          </a:prstGeom>
        </p:spPr>
        <p:txBody>
          <a:bodyPr/>
          <a:lstStyle>
            <a:lvl1pPr marL="0" indent="0" algn="ctr" defTabSz="587022">
              <a:lnSpc>
                <a:spcPct val="100000"/>
              </a:lnSpc>
              <a:spcBef>
                <a:spcPts val="0"/>
              </a:spcBef>
              <a:buSzTx/>
              <a:buNone/>
              <a:defRPr spc="-19" sz="20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>
            <a:lvl1pPr defTabSz="584200"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5009552_2264x1509.jpeg"/>
          <p:cNvSpPr/>
          <p:nvPr>
            <p:ph type="pic" idx="21"/>
          </p:nvPr>
        </p:nvSpPr>
        <p:spPr>
          <a:xfrm>
            <a:off x="3427686" y="762000"/>
            <a:ext cx="11889828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711406" y="2851794"/>
            <a:ext cx="5058553" cy="2088506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711406" y="4775200"/>
            <a:ext cx="5058553" cy="3911600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3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4" name="Slide Subtitle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7912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707744" y="369937"/>
            <a:ext cx="5054071" cy="203036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711200" y="3412066"/>
            <a:ext cx="5054600" cy="5267095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lide Subtitle"/>
          <p:cNvSpPr txBox="1"/>
          <p:nvPr>
            <p:ph type="body" sz="quarter" idx="21" hasCustomPrompt="1"/>
          </p:nvPr>
        </p:nvSpPr>
        <p:spPr>
          <a:xfrm>
            <a:off x="711200" y="2268982"/>
            <a:ext cx="50546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3" name="Image"/>
          <p:cNvSpPr/>
          <p:nvPr>
            <p:ph type="pic" idx="22"/>
          </p:nvPr>
        </p:nvSpPr>
        <p:spPr>
          <a:xfrm>
            <a:off x="5848049" y="762000"/>
            <a:ext cx="7049102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711200" y="2451100"/>
            <a:ext cx="11582400" cy="4445000"/>
          </a:xfrm>
          <a:prstGeom prst="rect">
            <a:avLst/>
          </a:prstGeom>
        </p:spPr>
        <p:txBody>
          <a:bodyPr anchor="ctr"/>
          <a:lstStyle>
            <a:lvl1pPr defTabSz="825500">
              <a:lnSpc>
                <a:spcPct val="80000"/>
              </a:lnSpc>
              <a:defRPr spc="-82" sz="8200"/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711200" y="393700"/>
            <a:ext cx="11582400" cy="1168400"/>
          </a:xfrm>
          <a:prstGeom prst="rect">
            <a:avLst/>
          </a:prstGeom>
        </p:spPr>
        <p:txBody>
          <a:bodyPr anchor="ctr"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Body Level One…"/>
          <p:cNvSpPr txBox="1"/>
          <p:nvPr>
            <p:ph type="body" idx="1" hasCustomPrompt="1"/>
          </p:nvPr>
        </p:nvSpPr>
        <p:spPr>
          <a:xfrm>
            <a:off x="711200" y="2997518"/>
            <a:ext cx="11582400" cy="6045201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pc="-88" sz="44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9" name="Agenda Title"/>
          <p:cNvSpPr txBox="1"/>
          <p:nvPr>
            <p:ph type="title" hasCustomPrompt="1"/>
          </p:nvPr>
        </p:nvSpPr>
        <p:spPr>
          <a:xfrm>
            <a:off x="711200" y="393700"/>
            <a:ext cx="11582400" cy="11684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90" name="Agenda Subtitle"/>
          <p:cNvSpPr txBox="1"/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pc="-32" sz="3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711200" y="2997200"/>
            <a:ext cx="11582400" cy="604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Slide Title"/>
          <p:cNvSpPr txBox="1"/>
          <p:nvPr>
            <p:ph type="title" hasCustomPrompt="1"/>
          </p:nvPr>
        </p:nvSpPr>
        <p:spPr>
          <a:xfrm>
            <a:off x="711200" y="397933"/>
            <a:ext cx="1158240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45851" y="9118599"/>
            <a:ext cx="306325" cy="32842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1739900">
              <a:lnSpc>
                <a:spcPct val="100000"/>
              </a:lnSpc>
              <a:defRPr sz="14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8" strike="noStrike" sz="58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3937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7874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1811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15748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19685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23622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27559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31496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35433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6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7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8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Relationship Id="rId3" Type="http://schemas.openxmlformats.org/officeDocument/2006/relationships/image" Target="../media/image19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LASS  PRESENTATION"/>
          <p:cNvSpPr txBox="1"/>
          <p:nvPr>
            <p:ph type="ctrTitle"/>
          </p:nvPr>
        </p:nvSpPr>
        <p:spPr>
          <a:xfrm>
            <a:off x="711200" y="1347242"/>
            <a:ext cx="11582400" cy="1455526"/>
          </a:xfrm>
          <a:prstGeom prst="rect">
            <a:avLst/>
          </a:prstGeom>
        </p:spPr>
        <p:txBody>
          <a:bodyPr anchor="ctr"/>
          <a:lstStyle>
            <a:lvl1pPr>
              <a:defRPr spc="-59" sz="6000">
                <a:solidFill>
                  <a:schemeClr val="accent1">
                    <a:lumOff val="-24499"/>
                  </a:schemeClr>
                </a:solidFill>
              </a:defRPr>
            </a:lvl1pPr>
          </a:lstStyle>
          <a:p>
            <a:pPr/>
            <a:r>
              <a:t>CLASS  PRESENTATION</a:t>
            </a:r>
          </a:p>
        </p:txBody>
      </p:sp>
      <p:sp>
        <p:nvSpPr>
          <p:cNvPr id="152" name="SYSTEM DEVELOPMENT METHODS"/>
          <p:cNvSpPr txBox="1"/>
          <p:nvPr>
            <p:ph type="subTitle" sz="quarter" idx="1"/>
          </p:nvPr>
        </p:nvSpPr>
        <p:spPr>
          <a:xfrm>
            <a:off x="1936067" y="3548206"/>
            <a:ext cx="9132666" cy="545870"/>
          </a:xfrm>
          <a:prstGeom prst="rect">
            <a:avLst/>
          </a:prstGeom>
        </p:spPr>
        <p:txBody>
          <a:bodyPr anchor="ctr"/>
          <a:lstStyle>
            <a:lvl1pPr defTabSz="514095">
              <a:defRPr spc="-26" sz="2640"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pPr/>
            <a:r>
              <a:t>SYSTEM DEVELOPMENT METHODS</a:t>
            </a:r>
          </a:p>
        </p:txBody>
      </p:sp>
      <p:sp>
        <p:nvSpPr>
          <p:cNvPr id="153" name="Group Members…"/>
          <p:cNvSpPr txBox="1"/>
          <p:nvPr/>
        </p:nvSpPr>
        <p:spPr>
          <a:xfrm>
            <a:off x="8719580" y="6165980"/>
            <a:ext cx="3647339" cy="2621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30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Group Members</a:t>
            </a:r>
          </a:p>
          <a:p>
            <a:pPr algn="r"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</a:p>
          <a:p>
            <a:pPr algn="r">
              <a:lnSpc>
                <a:spcPct val="150000"/>
              </a:lnSpc>
              <a:defRPr>
                <a:latin typeface="Futura Bold"/>
                <a:ea typeface="Futura Bold"/>
                <a:cs typeface="Futura Bold"/>
                <a:sym typeface="Futura Bold"/>
              </a:defRPr>
            </a:pPr>
            <a:r>
              <a:t>Sandesh Subedi ‘A’ - NPI000040</a:t>
            </a:r>
          </a:p>
          <a:p>
            <a:pPr algn="r">
              <a:lnSpc>
                <a:spcPct val="150000"/>
              </a:lnSpc>
              <a:defRPr>
                <a:latin typeface="Futura Bold"/>
                <a:ea typeface="Futura Bold"/>
                <a:cs typeface="Futura Bold"/>
                <a:sym typeface="Futura Bold"/>
              </a:defRPr>
            </a:pPr>
            <a:r>
              <a:t>Nabin Chhetri - NPI000032</a:t>
            </a:r>
          </a:p>
          <a:p>
            <a:pPr algn="r">
              <a:lnSpc>
                <a:spcPct val="150000"/>
              </a:lnSpc>
              <a:defRPr>
                <a:latin typeface="Futura Bold"/>
                <a:ea typeface="Futura Bold"/>
                <a:cs typeface="Futura Bold"/>
                <a:sym typeface="Futura Bold"/>
              </a:defRPr>
            </a:pPr>
            <a:r>
              <a:t>Suraj Pandey - NPI000051</a:t>
            </a:r>
          </a:p>
          <a:p>
            <a:pPr algn="r">
              <a:lnSpc>
                <a:spcPct val="150000"/>
              </a:lnSpc>
              <a:defRPr>
                <a:latin typeface="Futura Bold"/>
                <a:ea typeface="Futura Bold"/>
                <a:cs typeface="Futura Bold"/>
                <a:sym typeface="Futura Bold"/>
              </a:defRPr>
            </a:pPr>
            <a:r>
              <a:t>Sandesh Giri - NPI000041</a:t>
            </a:r>
          </a:p>
        </p:txBody>
      </p:sp>
      <p:sp>
        <p:nvSpPr>
          <p:cNvPr id="154" name="CRC - Online Car Rental System"/>
          <p:cNvSpPr txBox="1"/>
          <p:nvPr/>
        </p:nvSpPr>
        <p:spPr>
          <a:xfrm>
            <a:off x="3974465" y="4839515"/>
            <a:ext cx="5055871" cy="581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solidFill>
                  <a:schemeClr val="accent5">
                    <a:hueOff val="-65973"/>
                    <a:satOff val="18050"/>
                    <a:lumOff val="-15912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CRC - Online Car Rental System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9162" y="1112373"/>
            <a:ext cx="11686476" cy="75288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9921" y="1040013"/>
            <a:ext cx="11804958" cy="76735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2810" y="903687"/>
            <a:ext cx="11299180" cy="79462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2071" y="1138825"/>
            <a:ext cx="11360658" cy="74759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5898" y="1233471"/>
            <a:ext cx="11073004" cy="72866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4846" y="1208935"/>
            <a:ext cx="11035108" cy="7335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423" y="1096871"/>
            <a:ext cx="11499954" cy="75598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3462" y="1344520"/>
            <a:ext cx="10637876" cy="70645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Implementation &amp; Deployment"/>
          <p:cNvSpPr txBox="1"/>
          <p:nvPr/>
        </p:nvSpPr>
        <p:spPr>
          <a:xfrm>
            <a:off x="3531361" y="681355"/>
            <a:ext cx="5942077" cy="669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Implementation &amp; Deployment</a:t>
            </a:r>
          </a:p>
        </p:txBody>
      </p:sp>
      <p:sp>
        <p:nvSpPr>
          <p:cNvPr id="227" name="Tools Used :"/>
          <p:cNvSpPr txBox="1"/>
          <p:nvPr/>
        </p:nvSpPr>
        <p:spPr>
          <a:xfrm>
            <a:off x="1585431" y="2515153"/>
            <a:ext cx="1844993" cy="543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Tools Used :</a:t>
            </a:r>
          </a:p>
        </p:txBody>
      </p:sp>
      <p:sp>
        <p:nvSpPr>
          <p:cNvPr id="228" name="HTML, CSS &amp; Javascript"/>
          <p:cNvSpPr txBox="1"/>
          <p:nvPr/>
        </p:nvSpPr>
        <p:spPr>
          <a:xfrm>
            <a:off x="3488680" y="3438986"/>
            <a:ext cx="3615391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 HTML, CSS &amp; Javascript</a:t>
            </a:r>
          </a:p>
        </p:txBody>
      </p:sp>
      <p:sp>
        <p:nvSpPr>
          <p:cNvPr id="229" name="MySQL"/>
          <p:cNvSpPr txBox="1"/>
          <p:nvPr/>
        </p:nvSpPr>
        <p:spPr>
          <a:xfrm>
            <a:off x="3169366" y="4349758"/>
            <a:ext cx="1808500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marL="6036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pPr>
            <a:r>
              <a:t> MySQL</a:t>
            </a:r>
          </a:p>
        </p:txBody>
      </p:sp>
      <p:sp>
        <p:nvSpPr>
          <p:cNvPr id="230" name="Amazon Web Services"/>
          <p:cNvSpPr txBox="1"/>
          <p:nvPr/>
        </p:nvSpPr>
        <p:spPr>
          <a:xfrm>
            <a:off x="3590280" y="5260530"/>
            <a:ext cx="3433827" cy="48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 Amazon Web Services</a:t>
            </a:r>
          </a:p>
        </p:txBody>
      </p:sp>
      <p:sp>
        <p:nvSpPr>
          <p:cNvPr id="231" name="Adobe Dreamweaver"/>
          <p:cNvSpPr txBox="1"/>
          <p:nvPr/>
        </p:nvSpPr>
        <p:spPr>
          <a:xfrm>
            <a:off x="3590280" y="6171301"/>
            <a:ext cx="3264672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 Adobe Dreamweaver</a:t>
            </a:r>
          </a:p>
        </p:txBody>
      </p:sp>
      <p:sp>
        <p:nvSpPr>
          <p:cNvPr id="232" name="Framer"/>
          <p:cNvSpPr txBox="1"/>
          <p:nvPr/>
        </p:nvSpPr>
        <p:spPr>
          <a:xfrm>
            <a:off x="3590280" y="7082073"/>
            <a:ext cx="1254202" cy="48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Framer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ntr" nodeType="after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Class="entr" nodeType="afterEffect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Class="entr" nodeType="afterEffect" presetSubtype="8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9" grpId="2"/>
      <p:bldP build="whole" bldLvl="1" animBg="1" rev="0" advAuto="0" spid="231" grpId="4"/>
      <p:bldP build="whole" bldLvl="1" animBg="1" rev="0" advAuto="0" spid="232" grpId="5"/>
      <p:bldP build="whole" bldLvl="1" animBg="1" rev="0" advAuto="0" spid="228" grpId="1"/>
      <p:bldP build="whole" bldLvl="1" animBg="1" rev="0" advAuto="0" spid="230" grpId="3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sting Methods"/>
          <p:cNvSpPr txBox="1"/>
          <p:nvPr/>
        </p:nvSpPr>
        <p:spPr>
          <a:xfrm>
            <a:off x="1258334" y="1731382"/>
            <a:ext cx="2528215" cy="543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Testing Methods</a:t>
            </a:r>
          </a:p>
        </p:txBody>
      </p:sp>
      <p:sp>
        <p:nvSpPr>
          <p:cNvPr id="235" name="Unit Testing"/>
          <p:cNvSpPr txBox="1"/>
          <p:nvPr/>
        </p:nvSpPr>
        <p:spPr>
          <a:xfrm>
            <a:off x="3648337" y="2814872"/>
            <a:ext cx="1841683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Unit Testing</a:t>
            </a:r>
          </a:p>
        </p:txBody>
      </p:sp>
      <p:sp>
        <p:nvSpPr>
          <p:cNvPr id="236" name="Integration Testing"/>
          <p:cNvSpPr txBox="1"/>
          <p:nvPr/>
        </p:nvSpPr>
        <p:spPr>
          <a:xfrm>
            <a:off x="3662852" y="3827244"/>
            <a:ext cx="2747078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Integration Testing</a:t>
            </a:r>
          </a:p>
        </p:txBody>
      </p:sp>
      <p:sp>
        <p:nvSpPr>
          <p:cNvPr id="237" name="System Testing"/>
          <p:cNvSpPr txBox="1"/>
          <p:nvPr/>
        </p:nvSpPr>
        <p:spPr>
          <a:xfrm>
            <a:off x="3648337" y="4839615"/>
            <a:ext cx="2233764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System Testing</a:t>
            </a:r>
          </a:p>
        </p:txBody>
      </p:sp>
      <p:sp>
        <p:nvSpPr>
          <p:cNvPr id="238" name="Parallel Running System"/>
          <p:cNvSpPr txBox="1"/>
          <p:nvPr/>
        </p:nvSpPr>
        <p:spPr>
          <a:xfrm>
            <a:off x="3844378" y="7963815"/>
            <a:ext cx="3473192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Parallel Running System</a:t>
            </a:r>
          </a:p>
        </p:txBody>
      </p:sp>
      <p:sp>
        <p:nvSpPr>
          <p:cNvPr id="239" name="Deployment Method"/>
          <p:cNvSpPr txBox="1"/>
          <p:nvPr/>
        </p:nvSpPr>
        <p:spPr>
          <a:xfrm>
            <a:off x="988434" y="6981925"/>
            <a:ext cx="3068016" cy="543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Deployment Method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CRC Logo.png" descr="CRC 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00558" y="2499047"/>
            <a:ext cx="6400082" cy="4755506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27000" dist="63500" dir="5400000">
              <a:srgbClr val="000000">
                <a:alpha val="50000"/>
              </a:srgbClr>
            </a:outerShdw>
          </a:effectLst>
        </p:spPr>
      </p:pic>
      <p:sp>
        <p:nvSpPr>
          <p:cNvPr id="157" name="MANTRA CAR RENTAL COMPANY"/>
          <p:cNvSpPr txBox="1"/>
          <p:nvPr/>
        </p:nvSpPr>
        <p:spPr>
          <a:xfrm>
            <a:off x="2604992" y="601843"/>
            <a:ext cx="7794816" cy="770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MANTRA CAR RENTAL COMPANY</a:t>
            </a:r>
          </a:p>
        </p:txBody>
      </p:sp>
      <p:sp>
        <p:nvSpPr>
          <p:cNvPr id="158" name="Providing Rental Services since 2009"/>
          <p:cNvSpPr txBox="1"/>
          <p:nvPr/>
        </p:nvSpPr>
        <p:spPr>
          <a:xfrm>
            <a:off x="6960365" y="2659557"/>
            <a:ext cx="5210531" cy="48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3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Providing Rental Services since 2009</a:t>
            </a:r>
          </a:p>
        </p:txBody>
      </p:sp>
      <p:sp>
        <p:nvSpPr>
          <p:cNvPr id="159" name="Facilitating offline services"/>
          <p:cNvSpPr txBox="1"/>
          <p:nvPr/>
        </p:nvSpPr>
        <p:spPr>
          <a:xfrm>
            <a:off x="6968111" y="3646528"/>
            <a:ext cx="3800235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3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Facilitating offline services</a:t>
            </a:r>
          </a:p>
        </p:txBody>
      </p:sp>
      <p:sp>
        <p:nvSpPr>
          <p:cNvPr id="160" name="Current service felt insufficient"/>
          <p:cNvSpPr txBox="1"/>
          <p:nvPr/>
        </p:nvSpPr>
        <p:spPr>
          <a:xfrm>
            <a:off x="6968111" y="4633500"/>
            <a:ext cx="4385006" cy="48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3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 Current service felt insufficient</a:t>
            </a:r>
          </a:p>
        </p:txBody>
      </p:sp>
      <p:sp>
        <p:nvSpPr>
          <p:cNvPr id="161" name="Objectives"/>
          <p:cNvSpPr txBox="1"/>
          <p:nvPr/>
        </p:nvSpPr>
        <p:spPr>
          <a:xfrm>
            <a:off x="6882765" y="6037126"/>
            <a:ext cx="1728471" cy="581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Objectives</a:t>
            </a:r>
          </a:p>
        </p:txBody>
      </p:sp>
      <p:sp>
        <p:nvSpPr>
          <p:cNvPr id="162" name="To make computerized system available"/>
          <p:cNvSpPr txBox="1"/>
          <p:nvPr/>
        </p:nvSpPr>
        <p:spPr>
          <a:xfrm>
            <a:off x="6982625" y="6933383"/>
            <a:ext cx="5692183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3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 To make computerized system available</a:t>
            </a:r>
          </a:p>
        </p:txBody>
      </p:sp>
      <p:sp>
        <p:nvSpPr>
          <p:cNvPr id="163" name="To upgrade data management"/>
          <p:cNvSpPr txBox="1"/>
          <p:nvPr/>
        </p:nvSpPr>
        <p:spPr>
          <a:xfrm>
            <a:off x="7059194" y="7909386"/>
            <a:ext cx="4435069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3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 To upgrade data management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32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Class="entr" nodeType="afterEffect" presetSubtype="2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Class="entr" nodeType="afterEffect" presetSubtype="2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2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Class="entr" nodeType="afterEffect" presetSubtype="2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Class="entr" nodeType="afterEffect" presetSubtype="2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1" grpId="5"/>
      <p:bldP build="whole" bldLvl="1" animBg="1" rev="0" advAuto="0" spid="162" grpId="6"/>
      <p:bldP build="whole" bldLvl="1" animBg="1" rev="0" advAuto="0" spid="158" grpId="2"/>
      <p:bldP build="whole" bldLvl="1" animBg="1" rev="0" advAuto="0" spid="160" grpId="4"/>
      <p:bldP build="whole" bldLvl="1" animBg="1" rev="0" advAuto="0" spid="159" grpId="3"/>
      <p:bldP build="whole" bldLvl="1" animBg="1" rev="0" advAuto="0" spid="163" grpId="7"/>
      <p:bldP build="whole" bldLvl="1" animBg="1" rev="0" advAuto="0" spid="156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INDIVIDUAL COMPONENT"/>
          <p:cNvSpPr txBox="1"/>
          <p:nvPr/>
        </p:nvSpPr>
        <p:spPr>
          <a:xfrm>
            <a:off x="3427095" y="601843"/>
            <a:ext cx="6150611" cy="770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INDIVIDUAL COMPONENT</a:t>
            </a:r>
          </a:p>
        </p:txBody>
      </p:sp>
      <p:sp>
        <p:nvSpPr>
          <p:cNvPr id="243" name="Rapid Application Development (RAD)"/>
          <p:cNvSpPr txBox="1"/>
          <p:nvPr/>
        </p:nvSpPr>
        <p:spPr>
          <a:xfrm>
            <a:off x="941047" y="2291372"/>
            <a:ext cx="6100763" cy="581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solidFill>
                  <a:schemeClr val="accent5">
                    <a:hueOff val="-65973"/>
                    <a:satOff val="18050"/>
                    <a:lumOff val="-15912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Rapid Application Development (RAD)</a:t>
            </a:r>
          </a:p>
        </p:txBody>
      </p:sp>
      <p:sp>
        <p:nvSpPr>
          <p:cNvPr id="244" name="Requirement Planning"/>
          <p:cNvSpPr txBox="1"/>
          <p:nvPr/>
        </p:nvSpPr>
        <p:spPr>
          <a:xfrm>
            <a:off x="1053051" y="3791671"/>
            <a:ext cx="3282928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 Requirement Planning</a:t>
            </a:r>
          </a:p>
        </p:txBody>
      </p:sp>
      <p:sp>
        <p:nvSpPr>
          <p:cNvPr id="245" name="User Design"/>
          <p:cNvSpPr txBox="1"/>
          <p:nvPr/>
        </p:nvSpPr>
        <p:spPr>
          <a:xfrm>
            <a:off x="1091151" y="4851214"/>
            <a:ext cx="2009697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 User Design</a:t>
            </a:r>
          </a:p>
        </p:txBody>
      </p:sp>
      <p:sp>
        <p:nvSpPr>
          <p:cNvPr id="246" name="Construction"/>
          <p:cNvSpPr txBox="1"/>
          <p:nvPr/>
        </p:nvSpPr>
        <p:spPr>
          <a:xfrm>
            <a:off x="1161715" y="5910757"/>
            <a:ext cx="2053626" cy="4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 Construction</a:t>
            </a:r>
          </a:p>
        </p:txBody>
      </p:sp>
      <p:sp>
        <p:nvSpPr>
          <p:cNvPr id="247" name="Cut-over"/>
          <p:cNvSpPr txBox="1"/>
          <p:nvPr/>
        </p:nvSpPr>
        <p:spPr>
          <a:xfrm>
            <a:off x="1180542" y="6970300"/>
            <a:ext cx="1504085" cy="48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9973" indent="-209973" algn="l">
              <a:buSzPct val="45000"/>
              <a:buBlip>
                <a:blip r:embed="rId2"/>
              </a:buBlip>
              <a:defRPr sz="23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 Cut-over</a:t>
            </a:r>
          </a:p>
        </p:txBody>
      </p:sp>
      <p:pic>
        <p:nvPicPr>
          <p:cNvPr id="248" name="RAD.png" descr="RA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58444" y="3601171"/>
            <a:ext cx="9574674" cy="5385755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38100" dist="4736" dir="5400000">
              <a:srgbClr val="000000">
                <a:alpha val="40128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2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2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2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7" grpId="4"/>
      <p:bldP build="whole" bldLvl="1" animBg="1" rev="0" advAuto="0" spid="244" grpId="1"/>
      <p:bldP build="whole" bldLvl="1" animBg="1" rev="0" advAuto="0" spid="246" grpId="3"/>
      <p:bldP build="whole" bldLvl="1" animBg="1" rev="0" advAuto="0" spid="245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AGILE PRINCIPLES"/>
          <p:cNvSpPr txBox="1"/>
          <p:nvPr/>
        </p:nvSpPr>
        <p:spPr>
          <a:xfrm>
            <a:off x="4597209" y="724897"/>
            <a:ext cx="3810382" cy="669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AGILE PRINCIPLES</a:t>
            </a:r>
          </a:p>
        </p:txBody>
      </p:sp>
      <p:sp>
        <p:nvSpPr>
          <p:cNvPr id="166" name="Customer satisfaction through early and continuous delivery of valuable software"/>
          <p:cNvSpPr txBox="1"/>
          <p:nvPr/>
        </p:nvSpPr>
        <p:spPr>
          <a:xfrm>
            <a:off x="1664491" y="2504576"/>
            <a:ext cx="10535990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ct val="100000"/>
              </a:lnSpc>
              <a:spcBef>
                <a:spcPts val="1200"/>
              </a:spcBef>
              <a:defRPr sz="25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>
              <a:defRPr b="1"/>
            </a:pPr>
            <a:r>
              <a:rPr b="0"/>
              <a:t>Customer satisfaction through early and continuous delivery of valuable software </a:t>
            </a:r>
          </a:p>
        </p:txBody>
      </p:sp>
      <p:sp>
        <p:nvSpPr>
          <p:cNvPr id="167" name="Welcome changing requirements, even late in development"/>
          <p:cNvSpPr txBox="1"/>
          <p:nvPr/>
        </p:nvSpPr>
        <p:spPr>
          <a:xfrm>
            <a:off x="1670627" y="3692071"/>
            <a:ext cx="7706085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ct val="100000"/>
              </a:lnSpc>
              <a:spcBef>
                <a:spcPts val="1200"/>
              </a:spcBef>
              <a:defRPr sz="25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>
              <a:defRPr b="1"/>
            </a:pPr>
            <a:r>
              <a:rPr b="0"/>
              <a:t>Welcome changing requirements, even late in development </a:t>
            </a:r>
          </a:p>
        </p:txBody>
      </p:sp>
      <p:sp>
        <p:nvSpPr>
          <p:cNvPr id="168" name="Build projects around motivated individuals"/>
          <p:cNvSpPr txBox="1"/>
          <p:nvPr/>
        </p:nvSpPr>
        <p:spPr>
          <a:xfrm>
            <a:off x="1752045" y="4879566"/>
            <a:ext cx="5784342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spcBef>
                <a:spcPts val="1200"/>
              </a:spcBef>
              <a:defRPr b="1" sz="2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Build</a:t>
            </a:r>
            <a:r>
              <a:t> </a:t>
            </a:r>
            <a:r>
              <a:rPr b="0"/>
              <a:t>projects around motivated individuals </a:t>
            </a:r>
          </a:p>
        </p:txBody>
      </p:sp>
      <p:sp>
        <p:nvSpPr>
          <p:cNvPr id="169" name="The most efficient and effective method of conveying information is to…"/>
          <p:cNvSpPr txBox="1"/>
          <p:nvPr/>
        </p:nvSpPr>
        <p:spPr>
          <a:xfrm>
            <a:off x="1821493" y="6067062"/>
            <a:ext cx="919901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spcBef>
                <a:spcPts val="1200"/>
              </a:spcBef>
              <a:defRPr sz="2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The most efficient and effective method of conveying information is to </a:t>
            </a: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sz="2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and within a development team is face-to-face conversation </a:t>
            </a:r>
          </a:p>
        </p:txBody>
      </p:sp>
      <p:sp>
        <p:nvSpPr>
          <p:cNvPr id="170" name="Working software is the primary measure of progress"/>
          <p:cNvSpPr txBox="1"/>
          <p:nvPr/>
        </p:nvSpPr>
        <p:spPr>
          <a:xfrm>
            <a:off x="1800145" y="7724457"/>
            <a:ext cx="6948457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ct val="100000"/>
              </a:lnSpc>
              <a:spcBef>
                <a:spcPts val="1200"/>
              </a:spcBef>
              <a:defRPr sz="25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>
              <a:defRPr b="1"/>
            </a:pPr>
            <a:r>
              <a:rPr b="0"/>
              <a:t>Working software is the primary measure of progress </a:t>
            </a:r>
          </a:p>
        </p:txBody>
      </p:sp>
      <p:sp>
        <p:nvSpPr>
          <p:cNvPr id="171" name="Triangle"/>
          <p:cNvSpPr/>
          <p:nvPr/>
        </p:nvSpPr>
        <p:spPr>
          <a:xfrm rot="5400000">
            <a:off x="796384" y="2614948"/>
            <a:ext cx="277726" cy="261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>
              <a:lumOff val="-244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172" name="Triangle"/>
          <p:cNvSpPr/>
          <p:nvPr/>
        </p:nvSpPr>
        <p:spPr>
          <a:xfrm rot="5400000">
            <a:off x="796384" y="3802443"/>
            <a:ext cx="277726" cy="261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>
              <a:lumOff val="-244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173" name="Triangle"/>
          <p:cNvSpPr/>
          <p:nvPr/>
        </p:nvSpPr>
        <p:spPr>
          <a:xfrm rot="5400000">
            <a:off x="796384" y="4989938"/>
            <a:ext cx="277726" cy="261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>
              <a:lumOff val="-244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174" name="Triangle"/>
          <p:cNvSpPr/>
          <p:nvPr/>
        </p:nvSpPr>
        <p:spPr>
          <a:xfrm rot="5400000">
            <a:off x="796384" y="6412384"/>
            <a:ext cx="277726" cy="261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>
              <a:lumOff val="-244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175" name="Triangle"/>
          <p:cNvSpPr/>
          <p:nvPr/>
        </p:nvSpPr>
        <p:spPr>
          <a:xfrm rot="5400000">
            <a:off x="796384" y="7834829"/>
            <a:ext cx="277726" cy="261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>
              <a:lumOff val="-244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2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2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2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2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6" grpId="1"/>
      <p:bldP build="whole" bldLvl="1" animBg="1" rev="0" advAuto="0" spid="169" grpId="4"/>
      <p:bldP build="whole" bldLvl="1" animBg="1" rev="0" advAuto="0" spid="168" grpId="3"/>
      <p:bldP build="whole" bldLvl="1" animBg="1" rev="0" advAuto="0" spid="170" grpId="5"/>
      <p:bldP build="whole" bldLvl="1" animBg="1" rev="0" advAuto="0" spid="167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DISCUSSED METHODOLOGIES"/>
          <p:cNvSpPr txBox="1"/>
          <p:nvPr/>
        </p:nvSpPr>
        <p:spPr>
          <a:xfrm>
            <a:off x="3419157" y="637812"/>
            <a:ext cx="6166486" cy="669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DISCUSSED METHODOLOGIES</a:t>
            </a:r>
          </a:p>
        </p:txBody>
      </p:sp>
      <p:pic>
        <p:nvPicPr>
          <p:cNvPr id="178" name="Screen Shot 2021-07-22 at 12.30.01 PM.png" descr="Screen Shot 2021-07-22 at 12.30.0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50107" y="5887539"/>
            <a:ext cx="3766554" cy="23743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Screen Shot 2021-07-22 at 12.29.44 PM.png" descr="Screen Shot 2021-07-22 at 12.29.44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66590" y="5547480"/>
            <a:ext cx="4040193" cy="28607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Screen Shot 2021-07-22 at 12.29.30 PM.png" descr="Screen Shot 2021-07-22 at 12.29.30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1690" y="5726257"/>
            <a:ext cx="4398488" cy="25032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Screen Shot 2021-07-22 at 12.29.15 PM.png" descr="Screen Shot 2021-07-22 at 12.29.15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511648" y="1565451"/>
            <a:ext cx="6134101" cy="2921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Screen Shot 2021-07-22 at 12.28.56 PM.png" descr="Screen Shot 2021-07-22 at 12.28.56 P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07394" y="1692451"/>
            <a:ext cx="4617067" cy="2667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Incremental"/>
          <p:cNvSpPr txBox="1"/>
          <p:nvPr/>
        </p:nvSpPr>
        <p:spPr>
          <a:xfrm>
            <a:off x="2354359" y="4529473"/>
            <a:ext cx="1323137" cy="404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Incremental</a:t>
            </a:r>
          </a:p>
        </p:txBody>
      </p:sp>
      <p:sp>
        <p:nvSpPr>
          <p:cNvPr id="184" name="RAD"/>
          <p:cNvSpPr txBox="1"/>
          <p:nvPr/>
        </p:nvSpPr>
        <p:spPr>
          <a:xfrm>
            <a:off x="9288579" y="4529473"/>
            <a:ext cx="580239" cy="404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RAD</a:t>
            </a:r>
          </a:p>
        </p:txBody>
      </p:sp>
      <p:sp>
        <p:nvSpPr>
          <p:cNvPr id="185" name="Scrum"/>
          <p:cNvSpPr txBox="1"/>
          <p:nvPr/>
        </p:nvSpPr>
        <p:spPr>
          <a:xfrm>
            <a:off x="2189706" y="8430187"/>
            <a:ext cx="762915" cy="404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Scrum</a:t>
            </a:r>
          </a:p>
        </p:txBody>
      </p:sp>
      <p:sp>
        <p:nvSpPr>
          <p:cNvPr id="186" name="Waterfall"/>
          <p:cNvSpPr txBox="1"/>
          <p:nvPr/>
        </p:nvSpPr>
        <p:spPr>
          <a:xfrm>
            <a:off x="6215478" y="8430187"/>
            <a:ext cx="1035813" cy="404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Waterfall</a:t>
            </a:r>
          </a:p>
        </p:txBody>
      </p:sp>
      <p:sp>
        <p:nvSpPr>
          <p:cNvPr id="187" name="Spiral"/>
          <p:cNvSpPr txBox="1"/>
          <p:nvPr/>
        </p:nvSpPr>
        <p:spPr>
          <a:xfrm>
            <a:off x="10402242" y="8430187"/>
            <a:ext cx="695250" cy="404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Spiral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YSTEM ANALYSIS"/>
          <p:cNvSpPr txBox="1"/>
          <p:nvPr/>
        </p:nvSpPr>
        <p:spPr>
          <a:xfrm>
            <a:off x="4727157" y="1523183"/>
            <a:ext cx="3724657" cy="669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SYSTEM ANALYSIS</a:t>
            </a:r>
          </a:p>
        </p:txBody>
      </p:sp>
      <p:sp>
        <p:nvSpPr>
          <p:cNvPr id="190" name="Our project car rental company is analyzed through SWOT analysis."/>
          <p:cNvSpPr txBox="1"/>
          <p:nvPr/>
        </p:nvSpPr>
        <p:spPr>
          <a:xfrm>
            <a:off x="1963613" y="3244804"/>
            <a:ext cx="8801833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ct val="100000"/>
              </a:lnSpc>
              <a:spcBef>
                <a:spcPts val="1200"/>
              </a:spcBef>
              <a:defRPr sz="25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>
              <a:defRPr b="1"/>
            </a:pPr>
            <a:r>
              <a:rPr b="0"/>
              <a:t>Our project car rental company is analyzed through SWOT analysis.</a:t>
            </a:r>
          </a:p>
        </p:txBody>
      </p:sp>
      <p:sp>
        <p:nvSpPr>
          <p:cNvPr id="191" name="Triangle"/>
          <p:cNvSpPr/>
          <p:nvPr/>
        </p:nvSpPr>
        <p:spPr>
          <a:xfrm rot="5400000">
            <a:off x="1095506" y="3355176"/>
            <a:ext cx="277727" cy="261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>
              <a:lumOff val="-244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192" name="Throughout the analyzing, our team gather requirement information through…"/>
          <p:cNvSpPr txBox="1"/>
          <p:nvPr/>
        </p:nvSpPr>
        <p:spPr>
          <a:xfrm>
            <a:off x="2018042" y="4425904"/>
            <a:ext cx="9883317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spcBef>
                <a:spcPts val="1200"/>
              </a:spcBef>
              <a:defRPr b="1" sz="2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Throughout the analyzing, our team gather requirement information through </a:t>
            </a:r>
            <a:endParaRPr b="0"/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b="1" sz="2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conducting interview and asked questions that we created.</a:t>
            </a:r>
          </a:p>
        </p:txBody>
      </p:sp>
      <p:sp>
        <p:nvSpPr>
          <p:cNvPr id="193" name="Triangle"/>
          <p:cNvSpPr/>
          <p:nvPr/>
        </p:nvSpPr>
        <p:spPr>
          <a:xfrm rot="5400000">
            <a:off x="1120906" y="4512690"/>
            <a:ext cx="277727" cy="261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>
              <a:lumOff val="-244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194" name="After gathering information, we passed out through SWOT analysis…"/>
          <p:cNvSpPr txBox="1"/>
          <p:nvPr/>
        </p:nvSpPr>
        <p:spPr>
          <a:xfrm>
            <a:off x="1989013" y="5989818"/>
            <a:ext cx="8802763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spcBef>
                <a:spcPts val="1200"/>
              </a:spcBef>
              <a:defRPr b="1" sz="2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After gathering information, we passed out through SWOT analysis </a:t>
            </a:r>
            <a:endParaRPr b="0"/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b="1" sz="2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to rid out from the problem that faced by our client’s company.</a:t>
            </a:r>
          </a:p>
        </p:txBody>
      </p:sp>
      <p:sp>
        <p:nvSpPr>
          <p:cNvPr id="195" name="Triangle"/>
          <p:cNvSpPr/>
          <p:nvPr/>
        </p:nvSpPr>
        <p:spPr>
          <a:xfrm rot="5400000">
            <a:off x="1120906" y="6366890"/>
            <a:ext cx="277727" cy="261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>
              <a:lumOff val="-244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trengths…"/>
          <p:cNvSpPr txBox="1"/>
          <p:nvPr/>
        </p:nvSpPr>
        <p:spPr>
          <a:xfrm>
            <a:off x="5208058" y="3108143"/>
            <a:ext cx="2588684" cy="31889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28083" indent="-328083" algn="l">
              <a:buSzPct val="45000"/>
              <a:buBlip>
                <a:blip r:embed="rId2"/>
              </a:buBlip>
              <a:defRPr sz="2500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Strengths</a:t>
            </a:r>
          </a:p>
          <a:p>
            <a:pPr marL="328083" indent="-328083" algn="l">
              <a:buSzPct val="45000"/>
              <a:buBlip>
                <a:blip r:embed="rId2"/>
              </a:buBlip>
              <a:defRPr sz="2500">
                <a:latin typeface="Canela Text Bold"/>
                <a:ea typeface="Canela Text Bold"/>
                <a:cs typeface="Canela Text Bold"/>
                <a:sym typeface="Canela Text Bold"/>
              </a:defRPr>
            </a:pPr>
          </a:p>
          <a:p>
            <a:pPr marL="328083" indent="-328083" algn="l">
              <a:buSzPct val="45000"/>
              <a:buBlip>
                <a:blip r:embed="rId2"/>
              </a:buBlip>
              <a:defRPr sz="2500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weaknesses</a:t>
            </a:r>
          </a:p>
          <a:p>
            <a:pPr marL="328083" indent="-328083" algn="l">
              <a:buSzPct val="45000"/>
              <a:buBlip>
                <a:blip r:embed="rId2"/>
              </a:buBlip>
              <a:defRPr sz="2500">
                <a:latin typeface="Canela Text Bold"/>
                <a:ea typeface="Canela Text Bold"/>
                <a:cs typeface="Canela Text Bold"/>
                <a:sym typeface="Canela Text Bold"/>
              </a:defRPr>
            </a:pPr>
          </a:p>
          <a:p>
            <a:pPr marL="328083" indent="-328083" algn="l">
              <a:buSzPct val="45000"/>
              <a:buBlip>
                <a:blip r:embed="rId2"/>
              </a:buBlip>
              <a:defRPr sz="2500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opportunities</a:t>
            </a:r>
          </a:p>
          <a:p>
            <a:pPr marL="328083" indent="-328083" algn="l">
              <a:buSzPct val="45000"/>
              <a:buBlip>
                <a:blip r:embed="rId2"/>
              </a:buBlip>
              <a:defRPr sz="2500">
                <a:latin typeface="Canela Text Bold"/>
                <a:ea typeface="Canela Text Bold"/>
                <a:cs typeface="Canela Text Bold"/>
                <a:sym typeface="Canela Text Bold"/>
              </a:defRPr>
            </a:pPr>
          </a:p>
          <a:p>
            <a:pPr marL="328083" indent="-328083" algn="l">
              <a:buSzPct val="45000"/>
              <a:buBlip>
                <a:blip r:embed="rId2"/>
              </a:buBlip>
              <a:defRPr sz="2500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threats</a:t>
            </a:r>
          </a:p>
        </p:txBody>
      </p:sp>
      <p:sp>
        <p:nvSpPr>
          <p:cNvPr id="198" name="SWOT Analysis"/>
          <p:cNvSpPr txBox="1"/>
          <p:nvPr/>
        </p:nvSpPr>
        <p:spPr>
          <a:xfrm>
            <a:off x="5017833" y="1508669"/>
            <a:ext cx="2969134" cy="669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SWOT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DESIGN"/>
          <p:cNvSpPr txBox="1"/>
          <p:nvPr/>
        </p:nvSpPr>
        <p:spPr>
          <a:xfrm>
            <a:off x="5676773" y="565240"/>
            <a:ext cx="1651255" cy="669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chemeClr val="accent1">
                    <a:lumOff val="-24499"/>
                  </a:schemeClr>
                </a:solidFill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DESIGN</a:t>
            </a:r>
          </a:p>
        </p:txBody>
      </p:sp>
      <p:pic>
        <p:nvPicPr>
          <p:cNvPr id="201" name="Screen Shot 2021-07-22 at 12.35.25 PM.png" descr="Screen Shot 2021-07-22 at 12.35.2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9089" y="1352550"/>
            <a:ext cx="8446622" cy="814930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Use Case Diagram"/>
          <p:cNvSpPr txBox="1"/>
          <p:nvPr/>
        </p:nvSpPr>
        <p:spPr>
          <a:xfrm>
            <a:off x="804186" y="1559741"/>
            <a:ext cx="2362455" cy="480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Use Case Diagram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lass Diagram"/>
          <p:cNvSpPr txBox="1"/>
          <p:nvPr/>
        </p:nvSpPr>
        <p:spPr>
          <a:xfrm>
            <a:off x="762385" y="761455"/>
            <a:ext cx="1923543" cy="480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Class Diagram</a:t>
            </a:r>
          </a:p>
        </p:txBody>
      </p:sp>
      <p:pic>
        <p:nvPicPr>
          <p:cNvPr id="205" name="Screen Shot 2021-07-22 at 12.35.49 PM.png" descr="Screen Shot 2021-07-22 at 12.35.4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38410" y="1192892"/>
            <a:ext cx="7127980" cy="81714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Interface Design"/>
          <p:cNvSpPr txBox="1"/>
          <p:nvPr/>
        </p:nvSpPr>
        <p:spPr>
          <a:xfrm>
            <a:off x="644783" y="761455"/>
            <a:ext cx="2158747" cy="480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pPr/>
            <a:r>
              <a:t>Interface Design</a:t>
            </a:r>
          </a:p>
        </p:txBody>
      </p:sp>
      <p:pic>
        <p:nvPicPr>
          <p:cNvPr id="20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61654" y="2292907"/>
            <a:ext cx="9681492" cy="64404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43B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393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43B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393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